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480" r:id="rId5"/>
    <p:sldId id="481" r:id="rId6"/>
    <p:sldId id="440" r:id="rId7"/>
    <p:sldId id="479" r:id="rId8"/>
    <p:sldId id="446" r:id="rId9"/>
    <p:sldId id="472" r:id="rId10"/>
    <p:sldId id="346" r:id="rId11"/>
    <p:sldId id="450" r:id="rId12"/>
    <p:sldId id="453" r:id="rId13"/>
    <p:sldId id="452" r:id="rId14"/>
    <p:sldId id="442" r:id="rId15"/>
    <p:sldId id="448" r:id="rId16"/>
    <p:sldId id="454" r:id="rId17"/>
    <p:sldId id="471" r:id="rId18"/>
    <p:sldId id="461" r:id="rId19"/>
    <p:sldId id="474" r:id="rId20"/>
    <p:sldId id="475" r:id="rId21"/>
    <p:sldId id="459" r:id="rId22"/>
    <p:sldId id="455" r:id="rId23"/>
    <p:sldId id="470" r:id="rId24"/>
    <p:sldId id="476" r:id="rId25"/>
    <p:sldId id="477" r:id="rId26"/>
    <p:sldId id="478" r:id="rId27"/>
    <p:sldId id="457" r:id="rId28"/>
    <p:sldId id="441" r:id="rId29"/>
    <p:sldId id="449" r:id="rId30"/>
    <p:sldId id="444" r:id="rId31"/>
    <p:sldId id="458" r:id="rId32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5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5513">
          <p15:clr>
            <a:srgbClr val="A4A3A4"/>
          </p15:clr>
        </p15:guide>
        <p15:guide id="5" pos="249">
          <p15:clr>
            <a:srgbClr val="A4A3A4"/>
          </p15:clr>
        </p15:guide>
        <p15:guide id="6" pos="5511">
          <p15:clr>
            <a:srgbClr val="A4A3A4"/>
          </p15:clr>
        </p15:guide>
        <p15:guide id="7" pos="2971">
          <p15:clr>
            <a:srgbClr val="A4A3A4"/>
          </p15:clr>
        </p15:guide>
        <p15:guide id="8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5520">
          <p15:clr>
            <a:srgbClr val="A4A3A4"/>
          </p15:clr>
        </p15:guide>
        <p15:guide id="2" orient="horz" pos="5280">
          <p15:clr>
            <a:srgbClr val="A4A3A4"/>
          </p15:clr>
        </p15:guide>
        <p15:guide id="3" pos="6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6DF"/>
    <a:srgbClr val="FBC500"/>
    <a:srgbClr val="009DD7"/>
    <a:srgbClr val="4DBBE3"/>
    <a:srgbClr val="B3E2F3"/>
    <a:srgbClr val="BDBDBD"/>
    <a:srgbClr val="2F9CD4"/>
    <a:srgbClr val="00A2E8"/>
    <a:srgbClr val="0C006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>
      <p:cViewPr varScale="1">
        <p:scale>
          <a:sx n="82" d="100"/>
          <a:sy n="82" d="100"/>
        </p:scale>
        <p:origin x="-588" y="-96"/>
      </p:cViewPr>
      <p:guideLst>
        <p:guide orient="horz" pos="255"/>
        <p:guide orient="horz" pos="1117"/>
        <p:guide orient="horz" pos="3840"/>
        <p:guide orient="horz" pos="5513"/>
        <p:guide pos="249"/>
        <p:guide pos="5511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300" d="100"/>
          <a:sy n="300" d="100"/>
        </p:scale>
        <p:origin x="-72" y="13098"/>
      </p:cViewPr>
      <p:guideLst>
        <p:guide orient="horz" pos="5520"/>
        <p:guide orient="horz" pos="5280"/>
        <p:guide pos="6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1143000" y="8558213"/>
            <a:ext cx="17272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eaLnBrk="0" hangingPunct="0">
              <a:lnSpc>
                <a:spcPct val="90000"/>
              </a:lnSpc>
            </a:pPr>
            <a:r>
              <a:rPr lang="de-CH" sz="800"/>
              <a:t>Stadt Zürich</a:t>
            </a:r>
          </a:p>
          <a:p>
            <a:pPr eaLnBrk="0" hangingPunct="0">
              <a:lnSpc>
                <a:spcPct val="90000"/>
              </a:lnSpc>
            </a:pPr>
            <a:r>
              <a:rPr lang="de-CH" sz="800"/>
              <a:t>Statistik</a:t>
            </a:r>
          </a:p>
          <a:p>
            <a:pPr eaLnBrk="0" hangingPunct="0">
              <a:lnSpc>
                <a:spcPct val="90000"/>
              </a:lnSpc>
            </a:pPr>
            <a:endParaRPr lang="de-CH" sz="800"/>
          </a:p>
        </p:txBody>
      </p:sp>
      <p:sp>
        <p:nvSpPr>
          <p:cNvPr id="44042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830513" y="8585200"/>
            <a:ext cx="2884487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fld id="{AA6CB9FC-057B-445C-9152-D5EE3B218F98}" type="datetime4">
              <a:rPr lang="de-DE"/>
              <a:pPr/>
              <a:t>30. März 2022</a:t>
            </a:fld>
            <a:endParaRPr lang="de-DE"/>
          </a:p>
        </p:txBody>
      </p:sp>
      <p:sp>
        <p:nvSpPr>
          <p:cNvPr id="44044" name="Rectangle 12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828925" y="8480425"/>
            <a:ext cx="288607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r>
              <a:rPr lang="de-DE"/>
              <a:t>Titel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3845447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5334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343400"/>
            <a:ext cx="5029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992188" y="8756650"/>
            <a:ext cx="17272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eaLnBrk="0" hangingPunct="0">
              <a:lnSpc>
                <a:spcPct val="90000"/>
              </a:lnSpc>
            </a:pPr>
            <a:r>
              <a:rPr lang="de-CH" sz="800"/>
              <a:t>Stadt Zürich</a:t>
            </a:r>
          </a:p>
          <a:p>
            <a:pPr eaLnBrk="0" hangingPunct="0">
              <a:lnSpc>
                <a:spcPct val="90000"/>
              </a:lnSpc>
            </a:pPr>
            <a:r>
              <a:rPr lang="de-CH" sz="800"/>
              <a:t>Statistik</a:t>
            </a:r>
          </a:p>
          <a:p>
            <a:pPr eaLnBrk="0" hangingPunct="0">
              <a:lnSpc>
                <a:spcPct val="90000"/>
              </a:lnSpc>
            </a:pPr>
            <a:endParaRPr lang="de-CH" sz="800"/>
          </a:p>
        </p:txBody>
      </p:sp>
      <p:sp>
        <p:nvSpPr>
          <p:cNvPr id="18442" name="Rectangle 10"/>
          <p:cNvSpPr>
            <a:spLocks noGrp="1" noChangeArrowheads="1"/>
          </p:cNvSpPr>
          <p:nvPr>
            <p:ph type="dt" idx="1"/>
          </p:nvPr>
        </p:nvSpPr>
        <p:spPr bwMode="auto">
          <a:xfrm>
            <a:off x="2819400" y="8783638"/>
            <a:ext cx="312578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fld id="{A7F593A7-618F-465F-9087-D7E02D137F68}" type="datetime4">
              <a:rPr lang="de-DE"/>
              <a:pPr/>
              <a:t>30. März 2022</a:t>
            </a:fld>
            <a:endParaRPr lang="de-DE"/>
          </a:p>
        </p:txBody>
      </p:sp>
      <p:sp>
        <p:nvSpPr>
          <p:cNvPr id="18443" name="Rectangle 1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819400" y="8674100"/>
            <a:ext cx="312420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r>
              <a:rPr lang="de-DE"/>
              <a:t>Titel der Präsentation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747581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05A8FD-B5D5-4E3D-BFD8-B2BE6530569A}" type="datetime4">
              <a:rPr lang="de-DE"/>
              <a:pPr/>
              <a:t>30. März 2022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de-DE"/>
              <a:t>Titel der Präsentation</a:t>
            </a:r>
            <a:endParaRPr lang="de-DE" sz="1200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83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23"/>
          <p:cNvSpPr>
            <a:spLocks noGrp="1" noChangeArrowheads="1"/>
          </p:cNvSpPr>
          <p:nvPr>
            <p:ph type="ctrTitle" sz="quarter"/>
          </p:nvPr>
        </p:nvSpPr>
        <p:spPr>
          <a:xfrm>
            <a:off x="395288" y="404813"/>
            <a:ext cx="8353425" cy="1368425"/>
          </a:xfrm>
        </p:spPr>
        <p:txBody>
          <a:bodyPr/>
          <a:lstStyle>
            <a:lvl1pPr>
              <a:lnSpc>
                <a:spcPts val="5000"/>
              </a:lnSpc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95288" y="3213100"/>
            <a:ext cx="8353425" cy="2376488"/>
          </a:xfr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sz="2200"/>
            </a:lvl1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172"/>
            <a:ext cx="1475656" cy="73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404813"/>
            <a:ext cx="2087563" cy="56864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404813"/>
            <a:ext cx="6113462" cy="56864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8" y="404813"/>
            <a:ext cx="8353425" cy="8636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100512" cy="431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4648200" y="1773238"/>
            <a:ext cx="4100513" cy="4318000"/>
          </a:xfrm>
        </p:spPr>
        <p:txBody>
          <a:bodyPr/>
          <a:lstStyle/>
          <a:p>
            <a:r>
              <a:rPr lang="de-DE" smtClean="0"/>
              <a:t>Diagramm durch Klicken auf Symbol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773238"/>
            <a:ext cx="4100512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100513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04813"/>
            <a:ext cx="83534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381000" y="44958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CH"/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773238"/>
            <a:ext cx="835342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172"/>
            <a:ext cx="1475656" cy="737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9pPr>
    </p:titleStyle>
    <p:bodyStyle>
      <a:lvl1pPr marL="269875" indent="-269875" algn="l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17550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65225" indent="-266700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614488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621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5pPr>
      <a:lvl6pPr marL="25193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6pPr>
      <a:lvl7pPr marL="29765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7pPr>
      <a:lvl8pPr marL="34337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8pPr>
      <a:lvl9pPr marL="38909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asoesch.github.io/Open-Data-Landscape-Schweiz/index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4" y="0"/>
            <a:ext cx="145471" cy="3608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808163" algn="l"/>
              </a:tabLst>
            </a:pPr>
            <a:endParaRPr lang="de-CH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67" y="1977639"/>
            <a:ext cx="6300192" cy="315009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914298">
            <a:off x="4784664" y="4007442"/>
            <a:ext cx="1748331" cy="646331"/>
          </a:xfrm>
          <a:prstGeom prst="rect">
            <a:avLst/>
          </a:prstGeom>
          <a:solidFill>
            <a:srgbClr val="FBC5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solidFill>
                  <a:srgbClr val="2F9CD4"/>
                </a:solidFill>
                <a:latin typeface="+mn-lt"/>
              </a:rPr>
              <a:t>Vol. </a:t>
            </a:r>
            <a:r>
              <a:rPr lang="de-CH" sz="3600" b="1" dirty="0" smtClean="0">
                <a:solidFill>
                  <a:srgbClr val="2F9CD4"/>
                </a:solidFill>
                <a:latin typeface="+mn-lt"/>
              </a:rPr>
              <a:t>17</a:t>
            </a:r>
            <a:endParaRPr lang="de-CH" sz="3600" b="1" dirty="0">
              <a:solidFill>
                <a:srgbClr val="2F9CD4"/>
              </a:solidFill>
              <a:latin typeface="+mn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46456" y="4993907"/>
            <a:ext cx="4140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>
                <a:solidFill>
                  <a:srgbClr val="2F9CD4"/>
                </a:solidFill>
                <a:latin typeface="+mn-lt"/>
              </a:rPr>
              <a:t>Open Data Kanton Zürich</a:t>
            </a:r>
            <a:endParaRPr lang="de-CH" sz="2800" dirty="0">
              <a:solidFill>
                <a:srgbClr val="2F9CD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0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6429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Offene Daten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Offene </a:t>
            </a:r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Geisteshaltung</a:t>
            </a:r>
            <a:endParaRPr lang="de-CH" sz="3200" b="1" dirty="0">
              <a:solidFill>
                <a:srgbClr val="2F9CD4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Anregender Austausch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Keine </a:t>
            </a:r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Werbeveranstaltung!</a:t>
            </a:r>
            <a:endParaRPr lang="de-CH" sz="3200" b="1" dirty="0">
              <a:solidFill>
                <a:srgbClr val="2F9CD4"/>
              </a:solidFill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62694" y="440548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Nomen </a:t>
            </a:r>
            <a:r>
              <a:rPr lang="de-CH" sz="3200" dirty="0" err="1" smtClean="0">
                <a:solidFill>
                  <a:srgbClr val="FBC500"/>
                </a:solidFill>
                <a:latin typeface="+mj-lt"/>
              </a:rPr>
              <a:t>est</a:t>
            </a: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 </a:t>
            </a:r>
            <a:r>
              <a:rPr lang="de-CH" sz="3200" dirty="0" err="1" smtClean="0">
                <a:solidFill>
                  <a:srgbClr val="FBC500"/>
                </a:solidFill>
                <a:latin typeface="+mj-lt"/>
              </a:rPr>
              <a:t>omen</a:t>
            </a: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: </a:t>
            </a:r>
            <a:r>
              <a:rPr lang="de-CH" sz="3200" b="1" dirty="0" smtClean="0">
                <a:solidFill>
                  <a:srgbClr val="FBC500"/>
                </a:solidFill>
                <a:latin typeface="+mj-lt"/>
              </a:rPr>
              <a:t>Bier</a:t>
            </a: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 &amp; </a:t>
            </a:r>
            <a:r>
              <a:rPr lang="de-CH" sz="3200" dirty="0" err="1" smtClean="0">
                <a:solidFill>
                  <a:srgbClr val="FBC500"/>
                </a:solidFill>
                <a:latin typeface="+mj-lt"/>
              </a:rPr>
              <a:t>Apero</a:t>
            </a:r>
            <a:endParaRPr lang="de-CH" sz="3200" dirty="0" smtClean="0">
              <a:solidFill>
                <a:srgbClr val="FBC5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02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b="27300"/>
          <a:stretch/>
        </p:blipFill>
        <p:spPr>
          <a:xfrm>
            <a:off x="-11654" y="0"/>
            <a:ext cx="9144000" cy="42930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36512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PARTNER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720937"/>
            <a:ext cx="2088232" cy="6984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80002"/>
            <a:ext cx="1944216" cy="83611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9" y="3523411"/>
            <a:ext cx="2085141" cy="4565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2695" y="1391658"/>
            <a:ext cx="34772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err="1" smtClean="0">
                <a:solidFill>
                  <a:srgbClr val="2F9CD4"/>
                </a:solidFill>
                <a:latin typeface="+mj-lt"/>
              </a:rPr>
              <a:t>Kt</a:t>
            </a: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 Basel Stadt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err="1" smtClean="0">
                <a:solidFill>
                  <a:srgbClr val="2F9CD4"/>
                </a:solidFill>
                <a:latin typeface="+mj-lt"/>
              </a:rPr>
              <a:t>Kt</a:t>
            </a: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 Thurgau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err="1" smtClean="0">
                <a:solidFill>
                  <a:srgbClr val="2F9CD4"/>
                </a:solidFill>
                <a:latin typeface="+mj-lt"/>
              </a:rPr>
              <a:t>Kt</a:t>
            </a: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 Zürich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Stadt Zürich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>
                <a:solidFill>
                  <a:srgbClr val="2F9CD4"/>
                </a:solidFill>
                <a:latin typeface="+mj-lt"/>
              </a:rPr>
              <a:t>SBB</a:t>
            </a:r>
          </a:p>
        </p:txBody>
      </p:sp>
      <p:pic>
        <p:nvPicPr>
          <p:cNvPr id="1026" name="Picture 2" descr="Logo_Bas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55" y="1427646"/>
            <a:ext cx="17240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BB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51" y="4147765"/>
            <a:ext cx="22002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INPUT 1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481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Referent 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j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6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I</a:t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4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I</a:t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I</a:t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481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Referent 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j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28414" y="3284984"/>
            <a:ext cx="7904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 smtClean="0">
                <a:solidFill>
                  <a:srgbClr val="2F9CD4"/>
                </a:solidFill>
                <a:latin typeface="+mn-lt"/>
              </a:rPr>
              <a:t>FRAGEN</a:t>
            </a:r>
            <a:endParaRPr lang="de-CH" sz="44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8532440" y="0"/>
            <a:ext cx="61156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INPUT 2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83568" y="1196752"/>
            <a:ext cx="77257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rgbClr val="FFC000"/>
                </a:solidFill>
                <a:latin typeface="+mj-lt"/>
              </a:rPr>
              <a:t>Programm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18:10 – Begrüssung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18:15 – </a:t>
            </a:r>
            <a:r>
              <a:rPr lang="de-CH" b="1" dirty="0">
                <a:solidFill>
                  <a:srgbClr val="2F9CD4"/>
                </a:solidFill>
              </a:rPr>
              <a:t>Data </a:t>
            </a:r>
            <a:r>
              <a:rPr lang="de-CH" b="1" dirty="0" err="1" smtClean="0">
                <a:solidFill>
                  <a:srgbClr val="2F9CD4"/>
                </a:solidFill>
              </a:rPr>
              <a:t>Owner</a:t>
            </a:r>
            <a:r>
              <a:rPr lang="de-CH" dirty="0" smtClean="0">
                <a:solidFill>
                  <a:srgbClr val="2F9CD4"/>
                </a:solidFill>
              </a:rPr>
              <a:t>: </a:t>
            </a:r>
            <a:r>
              <a:rPr lang="de-CH" i="1" dirty="0">
                <a:solidFill>
                  <a:srgbClr val="2F9CD4"/>
                </a:solidFill>
              </a:rPr>
              <a:t>Kurt </a:t>
            </a:r>
            <a:r>
              <a:rPr lang="de-CH" i="1" dirty="0" err="1">
                <a:solidFill>
                  <a:srgbClr val="2F9CD4"/>
                </a:solidFill>
              </a:rPr>
              <a:t>Amstad</a:t>
            </a:r>
            <a:r>
              <a:rPr lang="de-CH" i="1" dirty="0">
                <a:solidFill>
                  <a:srgbClr val="2F9CD4"/>
                </a:solidFill>
              </a:rPr>
              <a:t> (Tiefbauamt Kanton Zürich) – „Verkehr </a:t>
            </a:r>
            <a:r>
              <a:rPr lang="de-CH" i="1" dirty="0" smtClean="0">
                <a:solidFill>
                  <a:srgbClr val="2F9CD4"/>
                </a:solidFill>
              </a:rPr>
              <a:t>Online“</a:t>
            </a:r>
            <a:r>
              <a:rPr lang="de-CH" sz="2000" i="1" dirty="0" smtClean="0">
                <a:solidFill>
                  <a:srgbClr val="2F9CD4"/>
                </a:solidFill>
              </a:rPr>
              <a:t/>
            </a:r>
            <a:br>
              <a:rPr lang="de-CH" sz="2000" i="1" dirty="0" smtClean="0">
                <a:solidFill>
                  <a:srgbClr val="2F9CD4"/>
                </a:solidFill>
              </a:rPr>
            </a:br>
            <a:r>
              <a:rPr lang="de-CH" dirty="0" smtClean="0">
                <a:solidFill>
                  <a:srgbClr val="2F9CD4"/>
                </a:solidFill>
              </a:rPr>
              <a:t>anschliessend </a:t>
            </a:r>
            <a:r>
              <a:rPr lang="de-CH" dirty="0">
                <a:solidFill>
                  <a:srgbClr val="2F9CD4"/>
                </a:solidFill>
              </a:rPr>
              <a:t>Fragen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18:35 – </a:t>
            </a:r>
            <a:r>
              <a:rPr lang="de-CH" b="1" dirty="0">
                <a:solidFill>
                  <a:srgbClr val="2F9CD4"/>
                </a:solidFill>
              </a:rPr>
              <a:t>Data User: </a:t>
            </a:r>
            <a:r>
              <a:rPr lang="de-CH" i="1" dirty="0" smtClean="0">
                <a:solidFill>
                  <a:srgbClr val="2F9CD4"/>
                </a:solidFill>
              </a:rPr>
              <a:t>Victor </a:t>
            </a:r>
            <a:r>
              <a:rPr lang="de-CH" i="1" dirty="0">
                <a:solidFill>
                  <a:srgbClr val="2F9CD4"/>
                </a:solidFill>
              </a:rPr>
              <a:t>Kristof (ETH Lausanne) – „</a:t>
            </a:r>
            <a:r>
              <a:rPr lang="de-CH" i="1" dirty="0" err="1">
                <a:solidFill>
                  <a:srgbClr val="2F9CD4"/>
                </a:solidFill>
              </a:rPr>
              <a:t>Plausi</a:t>
            </a:r>
            <a:r>
              <a:rPr lang="de-CH" i="1" dirty="0">
                <a:solidFill>
                  <a:srgbClr val="2F9CD4"/>
                </a:solidFill>
              </a:rPr>
              <a:t> App“ </a:t>
            </a:r>
            <a:br>
              <a:rPr lang="de-CH" i="1" dirty="0">
                <a:solidFill>
                  <a:srgbClr val="2F9CD4"/>
                </a:solidFill>
              </a:rPr>
            </a:br>
            <a:r>
              <a:rPr lang="de-CH" dirty="0" smtClean="0">
                <a:solidFill>
                  <a:srgbClr val="2F9CD4"/>
                </a:solidFill>
              </a:rPr>
              <a:t>anschliessend </a:t>
            </a:r>
            <a:r>
              <a:rPr lang="de-CH" dirty="0">
                <a:solidFill>
                  <a:srgbClr val="2F9CD4"/>
                </a:solidFill>
              </a:rPr>
              <a:t>Fragen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ca. 18:55 – Abschluss + offene Diskussion + Bier und </a:t>
            </a:r>
            <a:r>
              <a:rPr lang="de-CH" sz="2000" dirty="0" err="1">
                <a:solidFill>
                  <a:srgbClr val="2F9CD4"/>
                </a:solidFill>
              </a:rPr>
              <a:t>Apéro</a:t>
            </a:r>
            <a:r>
              <a:rPr lang="de-CH" sz="2000" dirty="0">
                <a:solidFill>
                  <a:srgbClr val="2F9CD4"/>
                </a:solidFill>
              </a:rPr>
              <a:t>; alle</a:t>
            </a:r>
          </a:p>
        </p:txBody>
      </p:sp>
    </p:spTree>
    <p:extLst>
      <p:ext uri="{BB962C8B-B14F-4D97-AF65-F5344CB8AC3E}">
        <p14:creationId xmlns:p14="http://schemas.microsoft.com/office/powerpoint/2010/main" val="33142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30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Referent II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n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38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</a:t>
            </a:r>
            <a:r>
              <a:rPr lang="de-DE" sz="3200" b="1" dirty="0" err="1" smtClean="0">
                <a:solidFill>
                  <a:srgbClr val="65B6DF"/>
                </a:solidFill>
              </a:rPr>
              <a:t>Ii</a:t>
            </a: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</a:t>
            </a:r>
            <a:r>
              <a:rPr lang="de-DE" sz="3200" b="1" dirty="0" err="1" smtClean="0">
                <a:solidFill>
                  <a:srgbClr val="65B6DF"/>
                </a:solidFill>
              </a:rPr>
              <a:t>Ii</a:t>
            </a: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</a:t>
            </a:r>
            <a:r>
              <a:rPr lang="de-DE" sz="3200" b="1" dirty="0" err="1" smtClean="0">
                <a:solidFill>
                  <a:srgbClr val="65B6DF"/>
                </a:solidFill>
              </a:rPr>
              <a:t>Ii</a:t>
            </a: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30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Referent II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n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28414" y="3284984"/>
            <a:ext cx="7904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 smtClean="0">
                <a:solidFill>
                  <a:srgbClr val="2F9CD4"/>
                </a:solidFill>
                <a:latin typeface="+mn-lt"/>
              </a:rPr>
              <a:t>FRAGEN</a:t>
            </a:r>
            <a:endParaRPr lang="de-CH" sz="44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8532440" y="0"/>
            <a:ext cx="61156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88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5" y="-4866"/>
            <a:ext cx="9209919" cy="429796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NEXT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203848" y="47907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>
                <a:solidFill>
                  <a:srgbClr val="2F9CD4"/>
                </a:solidFill>
                <a:latin typeface="+mn-lt"/>
              </a:rPr>
              <a:t>Open Data Zürich</a:t>
            </a:r>
            <a:endParaRPr lang="de-CH" sz="2800" dirty="0">
              <a:solidFill>
                <a:srgbClr val="2F9CD4"/>
              </a:solidFill>
              <a:latin typeface="+mn-lt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95287" y="2996952"/>
            <a:ext cx="8353426" cy="1250851"/>
            <a:chOff x="395287" y="2996952"/>
            <a:chExt cx="8353426" cy="1250851"/>
          </a:xfrm>
        </p:grpSpPr>
        <p:sp>
          <p:nvSpPr>
            <p:cNvPr id="4" name="Textfeld 3"/>
            <p:cNvSpPr txBox="1"/>
            <p:nvPr/>
          </p:nvSpPr>
          <p:spPr>
            <a:xfrm>
              <a:off x="395288" y="2996952"/>
              <a:ext cx="8353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3600" dirty="0" smtClean="0">
                  <a:solidFill>
                    <a:srgbClr val="2F9CD4"/>
                  </a:solidFill>
                  <a:latin typeface="+mn-lt"/>
                </a:rPr>
                <a:t>Save </a:t>
              </a:r>
              <a:r>
                <a:rPr lang="de-CH" sz="3600" dirty="0" err="1" smtClean="0">
                  <a:solidFill>
                    <a:srgbClr val="2F9CD4"/>
                  </a:solidFill>
                  <a:latin typeface="+mn-lt"/>
                </a:rPr>
                <a:t>the</a:t>
              </a:r>
              <a:r>
                <a:rPr lang="de-CH" sz="3600" dirty="0" smtClean="0">
                  <a:solidFill>
                    <a:srgbClr val="2F9CD4"/>
                  </a:solidFill>
                  <a:latin typeface="+mn-lt"/>
                </a:rPr>
                <a:t> </a:t>
              </a:r>
              <a:r>
                <a:rPr lang="de-CH" sz="3600" dirty="0" err="1" smtClean="0">
                  <a:solidFill>
                    <a:srgbClr val="2F9CD4"/>
                  </a:solidFill>
                  <a:latin typeface="+mn-lt"/>
                </a:rPr>
                <a:t>date</a:t>
              </a:r>
              <a:endParaRPr lang="de-CH" sz="3600" dirty="0">
                <a:solidFill>
                  <a:srgbClr val="2F9CD4"/>
                </a:solidFill>
                <a:latin typeface="+mn-lt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395287" y="3539917"/>
              <a:ext cx="835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000" b="1" smtClean="0">
                  <a:solidFill>
                    <a:srgbClr val="2F9CD4"/>
                  </a:solidFill>
                  <a:latin typeface="+mn-lt"/>
                </a:rPr>
                <a:t>15</a:t>
              </a:r>
              <a:r>
                <a:rPr lang="de-CH" sz="4000" b="1" smtClean="0">
                  <a:solidFill>
                    <a:srgbClr val="2F9CD4"/>
                  </a:solidFill>
                  <a:latin typeface="+mn-lt"/>
                </a:rPr>
                <a:t>. </a:t>
              </a:r>
              <a:r>
                <a:rPr lang="de-CH" sz="4000" b="1" dirty="0" smtClean="0">
                  <a:solidFill>
                    <a:srgbClr val="2F9CD4"/>
                  </a:solidFill>
                  <a:latin typeface="+mn-lt"/>
                </a:rPr>
                <a:t>Juni 2021</a:t>
              </a:r>
              <a:endParaRPr lang="de-CH" sz="4000" b="1" dirty="0">
                <a:solidFill>
                  <a:srgbClr val="2F9CD4"/>
                </a:solidFill>
                <a:latin typeface="+mn-lt"/>
              </a:endParaRPr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5" y="700857"/>
            <a:ext cx="4032448" cy="201622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914298">
            <a:off x="5116519" y="1773532"/>
            <a:ext cx="1417110" cy="646331"/>
          </a:xfrm>
          <a:prstGeom prst="rect">
            <a:avLst/>
          </a:prstGeom>
          <a:solidFill>
            <a:srgbClr val="FBC5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solidFill>
                  <a:srgbClr val="2F9CD4"/>
                </a:solidFill>
                <a:latin typeface="+mn-lt"/>
              </a:rPr>
              <a:t>Vol. </a:t>
            </a:r>
            <a:endParaRPr lang="de-CH" sz="3600" b="1" dirty="0">
              <a:solidFill>
                <a:srgbClr val="2F9CD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68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b="27300"/>
          <a:stretch/>
        </p:blipFill>
        <p:spPr>
          <a:xfrm>
            <a:off x="-11654" y="0"/>
            <a:ext cx="9144000" cy="429309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0" b="9051"/>
          <a:stretch/>
        </p:blipFill>
        <p:spPr bwMode="auto">
          <a:xfrm>
            <a:off x="-11654" y="-27384"/>
            <a:ext cx="91440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0" y="297081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DANKE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b="27300"/>
          <a:stretch/>
        </p:blipFill>
        <p:spPr>
          <a:xfrm>
            <a:off x="-11654" y="0"/>
            <a:ext cx="9144000" cy="429309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0" b="9051"/>
          <a:stretch/>
        </p:blipFill>
        <p:spPr bwMode="auto">
          <a:xfrm>
            <a:off x="-11654" y="-27384"/>
            <a:ext cx="91440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Ä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3"/>
          <a:stretch/>
        </p:blipFill>
        <p:spPr bwMode="auto">
          <a:xfrm>
            <a:off x="-23308" y="-27384"/>
            <a:ext cx="915565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5496" y="297081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PROST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4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289881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IDEE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779912" y="5849779"/>
            <a:ext cx="5086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 smtClean="0"/>
              <a:t>Quelle: «</a:t>
            </a:r>
            <a:r>
              <a:rPr lang="en-US" sz="1000" b="1" dirty="0">
                <a:hlinkClick r:id="rId2"/>
              </a:rPr>
              <a:t>The hitchhiker’s guide to Swiss Open Government </a:t>
            </a:r>
            <a:r>
              <a:rPr lang="en-US" sz="1000" b="1" dirty="0" smtClean="0">
                <a:hlinkClick r:id="rId2"/>
              </a:rPr>
              <a:t>Data</a:t>
            </a:r>
            <a:r>
              <a:rPr lang="en-US" sz="1000" dirty="0" smtClean="0"/>
              <a:t>» by Jonas Oesch</a:t>
            </a:r>
            <a:endParaRPr lang="de-CH" sz="1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20688"/>
            <a:ext cx="6804248" cy="46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39552" y="1185425"/>
            <a:ext cx="347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4000" b="1" dirty="0" smtClean="0">
                <a:solidFill>
                  <a:srgbClr val="2F9CD4"/>
                </a:solidFill>
                <a:latin typeface="+mn-lt"/>
              </a:rPr>
              <a:t>Data Publisher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364088" y="4149080"/>
            <a:ext cx="347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4000" b="1" dirty="0" smtClean="0">
                <a:solidFill>
                  <a:srgbClr val="2F9CD4"/>
                </a:solidFill>
                <a:latin typeface="+mn-lt"/>
              </a:rPr>
              <a:t>Data User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16832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7725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Physisch vernetzen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Austausch &amp; Zusammenarbeit fördern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Allseitiges Verständnis schaffen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1560" y="3933056"/>
            <a:ext cx="6675882" cy="1728192"/>
            <a:chOff x="611560" y="3933056"/>
            <a:chExt cx="6675882" cy="1728192"/>
          </a:xfrm>
        </p:grpSpPr>
        <p:grpSp>
          <p:nvGrpSpPr>
            <p:cNvPr id="2" name="Gruppieren 1"/>
            <p:cNvGrpSpPr/>
            <p:nvPr/>
          </p:nvGrpSpPr>
          <p:grpSpPr>
            <a:xfrm>
              <a:off x="1238770" y="3933056"/>
              <a:ext cx="6048672" cy="1728192"/>
              <a:chOff x="1238770" y="3933056"/>
              <a:chExt cx="6048672" cy="1728192"/>
            </a:xfrm>
          </p:grpSpPr>
          <p:sp>
            <p:nvSpPr>
              <p:cNvPr id="7" name="Textfeld 6"/>
              <p:cNvSpPr txBox="1"/>
              <p:nvPr/>
            </p:nvSpPr>
            <p:spPr>
              <a:xfrm>
                <a:off x="1238770" y="4293096"/>
                <a:ext cx="60486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CH" sz="3200" dirty="0" smtClean="0">
                    <a:solidFill>
                      <a:srgbClr val="2F9CD4"/>
                    </a:solidFill>
                    <a:latin typeface="+mn-lt"/>
                  </a:rPr>
                  <a:t>Vorbild:   </a:t>
                </a:r>
                <a:r>
                  <a:rPr lang="de-CH" sz="3200" b="1" dirty="0" err="1" smtClean="0">
                    <a:solidFill>
                      <a:srgbClr val="2F9CD4"/>
                    </a:solidFill>
                    <a:latin typeface="+mn-lt"/>
                  </a:rPr>
                  <a:t>Geobeer</a:t>
                </a:r>
                <a:r>
                  <a:rPr lang="de-CH" sz="3200" b="1" dirty="0" smtClean="0">
                    <a:solidFill>
                      <a:srgbClr val="2F9CD4"/>
                    </a:solidFill>
                    <a:latin typeface="+mn-lt"/>
                  </a:rPr>
                  <a:t> </a:t>
                </a:r>
              </a:p>
            </p:txBody>
          </p:sp>
          <p:pic>
            <p:nvPicPr>
              <p:cNvPr id="1026" name="Picture 2" descr="Bildergebnis für geo beer schweiz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40" y="3933056"/>
                <a:ext cx="2067370" cy="1728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4316975"/>
              <a:ext cx="798544" cy="798544"/>
            </a:xfrm>
            <a:prstGeom prst="rect">
              <a:avLst/>
            </a:prstGeom>
          </p:spPr>
        </p:pic>
      </p:grpSp>
      <p:grpSp>
        <p:nvGrpSpPr>
          <p:cNvPr id="12" name="Gruppieren 11"/>
          <p:cNvGrpSpPr/>
          <p:nvPr/>
        </p:nvGrpSpPr>
        <p:grpSpPr>
          <a:xfrm>
            <a:off x="6775073" y="3965715"/>
            <a:ext cx="1774633" cy="1491471"/>
            <a:chOff x="6775073" y="3965715"/>
            <a:chExt cx="1774633" cy="1491471"/>
          </a:xfrm>
        </p:grpSpPr>
        <p:sp>
          <p:nvSpPr>
            <p:cNvPr id="11" name="Textfeld 10"/>
            <p:cNvSpPr txBox="1"/>
            <p:nvPr/>
          </p:nvSpPr>
          <p:spPr>
            <a:xfrm>
              <a:off x="6775073" y="4595412"/>
              <a:ext cx="177463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CH" sz="2000" b="1" dirty="0" smtClean="0">
                  <a:solidFill>
                    <a:srgbClr val="FBC500"/>
                  </a:solidFill>
                  <a:latin typeface="+mn-lt"/>
                </a:rPr>
                <a:t>Danke</a:t>
              </a:r>
            </a:p>
            <a:p>
              <a:pPr algn="ctr"/>
              <a:r>
                <a:rPr lang="de-CH" sz="2000" dirty="0" smtClean="0">
                  <a:solidFill>
                    <a:srgbClr val="FBC500"/>
                  </a:solidFill>
                  <a:latin typeface="+mn-lt"/>
                </a:rPr>
                <a:t>Ralph &amp; Stefan</a:t>
              </a:r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4098" y="3965715"/>
              <a:ext cx="788492" cy="779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2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42672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282680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REGELN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6429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Daten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</a:t>
            </a: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Geisteshaltung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Anregender Austausch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dirty="0">
                <a:solidFill>
                  <a:srgbClr val="2F9CD4"/>
                </a:solidFill>
                <a:latin typeface="+mn-lt"/>
              </a:rPr>
              <a:t>Keine Werbeveranstaltung</a:t>
            </a:r>
          </a:p>
        </p:txBody>
      </p:sp>
    </p:spTree>
    <p:extLst>
      <p:ext uri="{BB962C8B-B14F-4D97-AF65-F5344CB8AC3E}">
        <p14:creationId xmlns:p14="http://schemas.microsoft.com/office/powerpoint/2010/main" val="4981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979712" y="3841884"/>
            <a:ext cx="527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>
                <a:solidFill>
                  <a:srgbClr val="FBC500"/>
                </a:solidFill>
                <a:latin typeface="+mn-lt"/>
              </a:rPr>
              <a:t>2 Inputreferate // je max. 15min</a:t>
            </a:r>
            <a:endParaRPr lang="de-CH" sz="28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62694" y="1391658"/>
            <a:ext cx="6429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Daten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</a:t>
            </a: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Geisteshaltung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Anregender Austausch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9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">
  <a:themeElements>
    <a:clrScheme name="Präsentation 14">
      <a:dk1>
        <a:srgbClr val="000000"/>
      </a:dk1>
      <a:lt1>
        <a:srgbClr val="FFFFFF"/>
      </a:lt1>
      <a:dk2>
        <a:srgbClr val="000000"/>
      </a:dk2>
      <a:lt2>
        <a:srgbClr val="141E64"/>
      </a:lt2>
      <a:accent1>
        <a:srgbClr val="146EB4"/>
      </a:accent1>
      <a:accent2>
        <a:srgbClr val="6EB4EB"/>
      </a:accent2>
      <a:accent3>
        <a:srgbClr val="FFFFFF"/>
      </a:accent3>
      <a:accent4>
        <a:srgbClr val="000000"/>
      </a:accent4>
      <a:accent5>
        <a:srgbClr val="AABAD6"/>
      </a:accent5>
      <a:accent6>
        <a:srgbClr val="63A3D5"/>
      </a:accent6>
      <a:hlink>
        <a:srgbClr val="4682D2"/>
      </a:hlink>
      <a:folHlink>
        <a:srgbClr val="1E50A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72000" tIns="72000" rIns="72000" bIns="720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808163" algn="l"/>
          </a:tabLst>
          <a:defRPr kumimoji="0" lang="de-C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72000" tIns="72000" rIns="72000" bIns="720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808163" algn="l"/>
          </a:tabLst>
          <a:defRPr kumimoji="0" lang="de-C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2D8AE7"/>
        </a:accent6>
        <a:hlink>
          <a:srgbClr val="003399"/>
        </a:hlink>
        <a:folHlink>
          <a:srgbClr val="33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14">
        <a:dk1>
          <a:srgbClr val="000000"/>
        </a:dk1>
        <a:lt1>
          <a:srgbClr val="FFFFFF"/>
        </a:lt1>
        <a:dk2>
          <a:srgbClr val="000000"/>
        </a:dk2>
        <a:lt2>
          <a:srgbClr val="141E64"/>
        </a:lt2>
        <a:accent1>
          <a:srgbClr val="146EB4"/>
        </a:accent1>
        <a:accent2>
          <a:srgbClr val="6EB4EB"/>
        </a:accent2>
        <a:accent3>
          <a:srgbClr val="FFFFFF"/>
        </a:accent3>
        <a:accent4>
          <a:srgbClr val="000000"/>
        </a:accent4>
        <a:accent5>
          <a:srgbClr val="AABAD6"/>
        </a:accent5>
        <a:accent6>
          <a:srgbClr val="63A3D5"/>
        </a:accent6>
        <a:hlink>
          <a:srgbClr val="4682D2"/>
        </a:hlink>
        <a:folHlink>
          <a:srgbClr val="1E50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6FCE2D11E10B74893A11F1217FFDF90" ma:contentTypeVersion="2" ma:contentTypeDescription="Ein neues Dokument erstellen." ma:contentTypeScope="" ma:versionID="9355f5c069a3f25d91cde96a8b77d64d">
  <xsd:schema xmlns:xsd="http://www.w3.org/2001/XMLSchema" xmlns:xs="http://www.w3.org/2001/XMLSchema" xmlns:p="http://schemas.microsoft.com/office/2006/metadata/properties" xmlns:ns2="45cd0685-db47-443c-9cb9-f23c6803f955" targetNamespace="http://schemas.microsoft.com/office/2006/metadata/properties" ma:root="true" ma:fieldsID="d57a6cae4f66edcf0e4a4b3eebe6b9f4" ns2:_="">
    <xsd:import namespace="45cd0685-db47-443c-9cb9-f23c6803f955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cd0685-db47-443c-9cb9-f23c6803f9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E1FCC9-27B0-49EA-81F9-20E25A18B8F7}">
  <ds:schemaRefs>
    <ds:schemaRef ds:uri="http://schemas.microsoft.com/office/2006/documentManagement/types"/>
    <ds:schemaRef ds:uri="http://schemas.microsoft.com/office/infopath/2007/PartnerControls"/>
    <ds:schemaRef ds:uri="45cd0685-db47-443c-9cb9-f23c6803f955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FA16132-8508-4F55-9DCC-196BCD38E9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3F35D5-EAEB-4C51-816A-39B04560A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cd0685-db47-443c-9cb9-f23c6803f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Statistik Stadt Zürich</Template>
  <TotalTime>0</TotalTime>
  <Words>168</Words>
  <Application>Microsoft Office PowerPoint</Application>
  <PresentationFormat>Bildschirmpräsentation (4:3)</PresentationFormat>
  <Paragraphs>64</Paragraphs>
  <Slides>28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Folien Referent I </vt:lpstr>
      <vt:lpstr>Folien Referent I </vt:lpstr>
      <vt:lpstr>Folien Referent I </vt:lpstr>
      <vt:lpstr>PowerPoint-Präsentation</vt:lpstr>
      <vt:lpstr>PowerPoint-Präsentation</vt:lpstr>
      <vt:lpstr>PowerPoint-Präsentation</vt:lpstr>
      <vt:lpstr>Folien Referent Ii  </vt:lpstr>
      <vt:lpstr>Folien Referent Ii  </vt:lpstr>
      <vt:lpstr>Folien Referent Ii 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Stadt Zürich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zum Beispiel über zwei Zeilen in Arial 40 Punkt</dc:title>
  <dc:creator>Michael Grüebler (sszgrm)</dc:creator>
  <cp:lastModifiedBy>UserName</cp:lastModifiedBy>
  <cp:revision>139</cp:revision>
  <cp:lastPrinted>2006-07-06T12:19:27Z</cp:lastPrinted>
  <dcterms:created xsi:type="dcterms:W3CDTF">2016-04-26T14:29:24Z</dcterms:created>
  <dcterms:modified xsi:type="dcterms:W3CDTF">2022-03-30T16:50:57Z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0x010100C6FCE2D11E10B74893A11F1217FFDF90</vt:lpwstr>
  </property>
  <property fmtid="{D5CDD505-2E9C-101B-9397-08002B2CF9AE}" pid="3" name="Order">
    <vt:r8>815700</vt:r8>
  </property>
  <property fmtid="{D5CDD505-2E9C-101B-9397-08002B2CF9AE}" pid="4" name="xd_ProgID">
    <vt:lpwstr/>
  </property>
  <property fmtid="{D5CDD505-2E9C-101B-9397-08002B2CF9AE}" pid="5" name="TemplateUrl">
    <vt:lpwstr/>
  </property>
</Properties>
</file>